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2"/>
  </p:notesMasterIdLst>
  <p:sldIdLst>
    <p:sldId id="256" r:id="rId3"/>
    <p:sldId id="280" r:id="rId4"/>
    <p:sldId id="281" r:id="rId5"/>
    <p:sldId id="283" r:id="rId6"/>
    <p:sldId id="290" r:id="rId7"/>
    <p:sldId id="291" r:id="rId8"/>
    <p:sldId id="293" r:id="rId9"/>
    <p:sldId id="279" r:id="rId10"/>
    <p:sldId id="292" r:id="rId11"/>
    <p:sldId id="285" r:id="rId12"/>
    <p:sldId id="286" r:id="rId13"/>
    <p:sldId id="298" r:id="rId14"/>
    <p:sldId id="287" r:id="rId15"/>
    <p:sldId id="288" r:id="rId16"/>
    <p:sldId id="294" r:id="rId17"/>
    <p:sldId id="297" r:id="rId18"/>
    <p:sldId id="289" r:id="rId19"/>
    <p:sldId id="295" r:id="rId20"/>
    <p:sldId id="296" r:id="rId21"/>
  </p:sldIdLst>
  <p:sldSz cx="7772400" cy="5029200"/>
  <p:notesSz cx="7010400" cy="9296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Oswald" panose="020B0604020202020204" charset="0"/>
      <p:regular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84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7" autoAdjust="0"/>
    <p:restoredTop sz="94660"/>
  </p:normalViewPr>
  <p:slideViewPr>
    <p:cSldViewPr>
      <p:cViewPr varScale="1">
        <p:scale>
          <a:sx n="107" d="100"/>
          <a:sy n="107" d="100"/>
        </p:scale>
        <p:origin x="1044" y="41"/>
      </p:cViewPr>
      <p:guideLst>
        <p:guide orient="horz" pos="1584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97642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5225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051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667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967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089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53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3922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953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0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16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67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2198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677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07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214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8797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221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226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88620" y="1173481"/>
            <a:ext cx="6995160" cy="33190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23088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97282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65125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_Predefined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7724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2526030" y="3112552"/>
            <a:ext cx="4906328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Ed-Fi Boot Camp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Standard &amp; ODS / API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rPr>
              <a:t>Austin Texas, October 11, 2016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336" y="782321"/>
            <a:ext cx="4083388" cy="214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88620" y="335280"/>
            <a:ext cx="6995160" cy="670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07231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61446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21692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28923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88620" y="1173483"/>
            <a:ext cx="6995160" cy="284987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5220" marR="0" lvl="0" indent="-7457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050" marR="0" lvl="1" indent="-8721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8077" marR="0" lvl="2" indent="-71064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75308" marR="0" lvl="3" indent="-3931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82539" marR="0" lvl="4" indent="-3931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89769" marR="0" lvl="5" indent="-71064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97000" marR="0" lvl="6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4230" marR="0" lvl="7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11461" marR="0" lvl="8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4145280" y="4693920"/>
            <a:ext cx="3173730" cy="22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319010" y="4661327"/>
            <a:ext cx="388620" cy="267758"/>
          </a:xfrm>
          <a:prstGeom prst="rect">
            <a:avLst/>
          </a:prstGeom>
          <a:noFill/>
          <a:ln>
            <a:noFill/>
          </a:ln>
        </p:spPr>
        <p:txBody>
          <a:bodyPr wrap="square" lIns="61425" tIns="30700" rIns="61425" bIns="30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-US" sz="700" b="0" i="0">
              <a:solidFill>
                <a:srgbClr val="9595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7724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2590800" y="1773497"/>
            <a:ext cx="4857750" cy="9087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07231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61446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21692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28923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2590800" y="2691554"/>
            <a:ext cx="4857750" cy="828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60"/>
              </a:spcBef>
              <a:spcAft>
                <a:spcPts val="0"/>
              </a:spcAft>
              <a:buClr>
                <a:srgbClr val="959595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07231" marR="0" lvl="1" indent="0" algn="l" rtl="0">
              <a:spcBef>
                <a:spcPts val="260"/>
              </a:spcBef>
              <a:spcAft>
                <a:spcPts val="0"/>
              </a:spcAft>
              <a:buClr>
                <a:srgbClr val="959595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14461" marR="0" lvl="2" indent="0" algn="l" rtl="0">
              <a:spcBef>
                <a:spcPts val="220"/>
              </a:spcBef>
              <a:spcAft>
                <a:spcPts val="0"/>
              </a:spcAft>
              <a:buClr>
                <a:srgbClr val="959595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1692" marR="0" lvl="3" indent="0" algn="l" rtl="0">
              <a:spcBef>
                <a:spcPts val="200"/>
              </a:spcBef>
              <a:spcAft>
                <a:spcPts val="0"/>
              </a:spcAft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28923" marR="0" lvl="4" indent="0" algn="l" rtl="0">
              <a:spcBef>
                <a:spcPts val="200"/>
              </a:spcBef>
              <a:spcAft>
                <a:spcPts val="0"/>
              </a:spcAft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536154" marR="0" lvl="5" indent="0" algn="l" rtl="0">
              <a:spcBef>
                <a:spcPts val="200"/>
              </a:spcBef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843384" marR="0" lvl="6" indent="0" algn="l" rtl="0">
              <a:spcBef>
                <a:spcPts val="200"/>
              </a:spcBef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150615" marR="0" lvl="7" indent="0" algn="l" rtl="0">
              <a:spcBef>
                <a:spcPts val="200"/>
              </a:spcBef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57846" marR="0" lvl="8" indent="0" algn="l" rtl="0">
              <a:spcBef>
                <a:spcPts val="200"/>
              </a:spcBef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l="11321" r="16980"/>
          <a:stretch/>
        </p:blipFill>
        <p:spPr>
          <a:xfrm>
            <a:off x="97155" y="1397001"/>
            <a:ext cx="2434674" cy="260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381" y="255452"/>
            <a:ext cx="1700720" cy="89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88620" y="335280"/>
            <a:ext cx="6995160" cy="670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07231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61446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21692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28923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8620" y="1173483"/>
            <a:ext cx="3432810" cy="3319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5220" marR="0" lvl="0" indent="-9362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050" marR="0" lvl="1" indent="-106269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8077" marR="0" lvl="2" indent="-71064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75308" marR="0" lvl="3" indent="-83765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82539" marR="0" lvl="4" indent="-8376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89769" marR="0" lvl="5" indent="-71064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97000" marR="0" lvl="6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4230" marR="0" lvl="7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11461" marR="0" lvl="8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3950970" y="1173483"/>
            <a:ext cx="3432810" cy="3319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5220" marR="0" lvl="0" indent="-9362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050" marR="0" lvl="1" indent="-106269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8077" marR="0" lvl="2" indent="-71064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75308" marR="0" lvl="3" indent="-83765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82539" marR="0" lvl="4" indent="-8376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89769" marR="0" lvl="5" indent="-71064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97000" marR="0" lvl="6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4230" marR="0" lvl="7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11461" marR="0" lvl="8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6412230" y="4749800"/>
            <a:ext cx="906780" cy="167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7319010" y="4661327"/>
            <a:ext cx="388620" cy="267758"/>
          </a:xfrm>
          <a:prstGeom prst="rect">
            <a:avLst/>
          </a:prstGeom>
          <a:noFill/>
          <a:ln>
            <a:noFill/>
          </a:ln>
        </p:spPr>
        <p:txBody>
          <a:bodyPr wrap="square" lIns="61425" tIns="30700" rIns="61425" bIns="30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-US" sz="700" b="0" i="0">
              <a:solidFill>
                <a:srgbClr val="9595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88620" y="335280"/>
            <a:ext cx="6995160" cy="670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07231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61446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21692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28923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6412230" y="4749800"/>
            <a:ext cx="906780" cy="167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7319010" y="4661327"/>
            <a:ext cx="388620" cy="267758"/>
          </a:xfrm>
          <a:prstGeom prst="rect">
            <a:avLst/>
          </a:prstGeom>
          <a:noFill/>
          <a:ln>
            <a:noFill/>
          </a:ln>
        </p:spPr>
        <p:txBody>
          <a:bodyPr wrap="square" lIns="61425" tIns="30700" rIns="61425" bIns="30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-US" sz="700" b="0" i="0">
              <a:solidFill>
                <a:srgbClr val="9595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88620" y="880111"/>
            <a:ext cx="3432810" cy="24889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48488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116332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3950970" y="880111"/>
            <a:ext cx="3432810" cy="24889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48488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116332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88620" y="1125750"/>
            <a:ext cx="3434160" cy="469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388620" y="1594908"/>
            <a:ext cx="3434160" cy="28976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67538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141732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115925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115925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3948272" y="1125750"/>
            <a:ext cx="3435509" cy="469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3948272" y="1594908"/>
            <a:ext cx="3435509" cy="28976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67538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141732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115925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115925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88621" y="200236"/>
            <a:ext cx="2557066" cy="852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038792" y="200238"/>
            <a:ext cx="4344988" cy="42922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23088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97282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65125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388621" y="1052408"/>
            <a:ext cx="2557066" cy="34401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22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523445" y="3520440"/>
            <a:ext cx="4663440" cy="4156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523445" y="449368"/>
            <a:ext cx="4663440" cy="3017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523445" y="3936048"/>
            <a:ext cx="4663440" cy="5902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22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226680" y="-664580"/>
            <a:ext cx="3319039" cy="69951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23088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97282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65125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900506" y="885826"/>
            <a:ext cx="3217757" cy="1748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338156" y="-798194"/>
            <a:ext cx="3217757" cy="5116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23088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97282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65125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88620" y="1173481"/>
            <a:ext cx="6995160" cy="33190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23088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97282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65125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7">
            <a:alphaModFix/>
          </a:blip>
          <a:srcRect t="86667"/>
          <a:stretch/>
        </p:blipFill>
        <p:spPr>
          <a:xfrm>
            <a:off x="0" y="4358642"/>
            <a:ext cx="7772400" cy="67055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88620" y="335280"/>
            <a:ext cx="6995160" cy="670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07231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61446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21692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28923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88620" y="1173483"/>
            <a:ext cx="6995160" cy="284987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5220" marR="0" lvl="0" indent="-7457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050" marR="0" lvl="1" indent="-8721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8077" marR="0" lvl="2" indent="-71064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75308" marR="0" lvl="3" indent="-3931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82539" marR="0" lvl="4" indent="-3931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89769" marR="0" lvl="5" indent="-71064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97000" marR="0" lvl="6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4230" marR="0" lvl="7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11461" marR="0" lvl="8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412230" y="4749800"/>
            <a:ext cx="906780" cy="167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7319010" y="4661327"/>
            <a:ext cx="388620" cy="267758"/>
          </a:xfrm>
          <a:prstGeom prst="rect">
            <a:avLst/>
          </a:prstGeom>
          <a:noFill/>
          <a:ln>
            <a:noFill/>
          </a:ln>
        </p:spPr>
        <p:txBody>
          <a:bodyPr wrap="square" lIns="61425" tIns="30700" rIns="61425" bIns="30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-US" sz="700" b="0" i="0">
              <a:solidFill>
                <a:srgbClr val="9595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5734" y="4508840"/>
            <a:ext cx="777239" cy="4086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slide" Target="slid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stackoverflow.com/questions/18246965/how-can-i-script-sql-server-database-diagram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31.jpe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s3-us-west-2.amazonaws.com/edfidata/ETL+Development/EdFi_Glendale_v31-20190116.7z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sql/ssms/download-sql-server-management-studio-ssms" TargetMode="External"/><Relationship Id="rId5" Type="http://schemas.openxmlformats.org/officeDocument/2006/relationships/hyperlink" Target="https://github.com/dougloyo/Dougs-Ed-Fi-Tips-and-Tricks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Doug’s Ed-Fi Tips and Tricks</a:t>
            </a:r>
            <a:endParaRPr lang="en-US" sz="360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57BFB-BA7B-4680-95C5-BBFF39127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681" y="971018"/>
            <a:ext cx="1483038" cy="1484602"/>
          </a:xfrm>
          <a:prstGeom prst="ellipse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7E229B-3A45-4733-840A-FE8FB7ECE742}"/>
              </a:ext>
            </a:extLst>
          </p:cNvPr>
          <p:cNvSpPr txBox="1"/>
          <p:nvPr/>
        </p:nvSpPr>
        <p:spPr>
          <a:xfrm>
            <a:off x="2038578" y="3912134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douglas.loyo@msdf.org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F515E-3AC8-412D-AE99-70267890EAE5}"/>
              </a:ext>
            </a:extLst>
          </p:cNvPr>
          <p:cNvSpPr txBox="1"/>
          <p:nvPr/>
        </p:nvSpPr>
        <p:spPr>
          <a:xfrm>
            <a:off x="2526612" y="2500596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Douglas </a:t>
            </a:r>
            <a:r>
              <a:rPr 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Loyo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F5F5EA-3472-42A7-B90A-92C012D3E7DD}"/>
              </a:ext>
            </a:extLst>
          </p:cNvPr>
          <p:cNvSpPr txBox="1"/>
          <p:nvPr/>
        </p:nvSpPr>
        <p:spPr>
          <a:xfrm>
            <a:off x="-75784" y="3133636"/>
            <a:ext cx="792396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Passionate Technologist Focused on Changing Students Lives</a:t>
            </a:r>
          </a:p>
          <a:p>
            <a:pPr algn="ctr"/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Father, Husband, Mentor, Entrepreneur, CEO, CTO, Sr. Solutions Architect, UI Expert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71391-B9EB-402E-840A-A6D45485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75" y="1193006"/>
            <a:ext cx="3184072" cy="2514600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your first Diagram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D42D-E5AC-4608-8D29-C63E87565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45" y="2282612"/>
            <a:ext cx="3740230" cy="1906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E25260-A1B0-48F9-B3A9-3564920BB7C9}"/>
              </a:ext>
            </a:extLst>
          </p:cNvPr>
          <p:cNvSpPr txBox="1"/>
          <p:nvPr/>
        </p:nvSpPr>
        <p:spPr>
          <a:xfrm>
            <a:off x="-6955" y="965110"/>
            <a:ext cx="46330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AutoNum type="arabicParenR"/>
            </a:pPr>
            <a:r>
              <a:rPr lang="en-US" dirty="0"/>
              <a:t>Have and </a:t>
            </a:r>
            <a:r>
              <a:rPr lang="en-US" b="1" dirty="0"/>
              <a:t>objective</a:t>
            </a:r>
            <a:r>
              <a:rPr lang="en-US" dirty="0"/>
              <a:t>: “Student Daily Attendance”</a:t>
            </a:r>
          </a:p>
          <a:p>
            <a:pPr marL="285750" indent="-285750">
              <a:buAutoNum type="arabicParenR"/>
            </a:pPr>
            <a:r>
              <a:rPr lang="en-US" dirty="0"/>
              <a:t>Find tables you think you will need. Use </a:t>
            </a:r>
            <a:r>
              <a:rPr lang="en-US" b="1" dirty="0">
                <a:solidFill>
                  <a:srgbClr val="00B0F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queries</a:t>
            </a:r>
            <a:r>
              <a:rPr lang="en-US" dirty="0"/>
              <a:t>.</a:t>
            </a:r>
          </a:p>
          <a:p>
            <a:pPr marL="285750" indent="-285750">
              <a:buAutoNum type="arabicParenR"/>
            </a:pPr>
            <a:r>
              <a:rPr lang="en-US" dirty="0"/>
              <a:t>Add related tables. (Right click relations, view props)</a:t>
            </a:r>
          </a:p>
          <a:p>
            <a:pPr marL="285750" indent="-285750">
              <a:buAutoNum type="arabicParenR"/>
            </a:pPr>
            <a:r>
              <a:rPr lang="en-US" dirty="0"/>
              <a:t>Write SQL taking into account key relationships.</a:t>
            </a:r>
          </a:p>
          <a:p>
            <a:pPr marL="285750" indent="-285750">
              <a:buAutoNum type="arabicParenR"/>
            </a:pPr>
            <a:r>
              <a:rPr lang="en-US" dirty="0"/>
              <a:t>Save your diagram and share.</a:t>
            </a:r>
          </a:p>
        </p:txBody>
      </p:sp>
    </p:spTree>
    <p:extLst>
      <p:ext uri="{BB962C8B-B14F-4D97-AF65-F5344CB8AC3E}">
        <p14:creationId xmlns:p14="http://schemas.microsoft.com/office/powerpoint/2010/main" val="407745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60DA1-99E3-4335-B858-FE2EA236E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428" y="690875"/>
            <a:ext cx="3518372" cy="3999324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iagram</a:t>
            </a: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: Student Daily Attendance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7AF20-EE09-4B09-8549-2695B3BB1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686596"/>
            <a:ext cx="3288564" cy="2634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6439A7-C20B-4A38-B04D-DB5F93A82F20}"/>
              </a:ext>
            </a:extLst>
          </p:cNvPr>
          <p:cNvSpPr txBox="1"/>
          <p:nvPr/>
        </p:nvSpPr>
        <p:spPr>
          <a:xfrm>
            <a:off x="228600" y="930863"/>
            <a:ext cx="5093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*Tips: -- Ctrl + Click to move tables that got added underneath</a:t>
            </a:r>
          </a:p>
          <a:p>
            <a:r>
              <a:rPr lang="en-US" dirty="0"/>
              <a:t>          -- Arrange tables</a:t>
            </a:r>
          </a:p>
        </p:txBody>
      </p:sp>
    </p:spTree>
    <p:extLst>
      <p:ext uri="{BB962C8B-B14F-4D97-AF65-F5344CB8AC3E}">
        <p14:creationId xmlns:p14="http://schemas.microsoft.com/office/powerpoint/2010/main" val="413100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3B2628-3F05-4CAE-A5DE-1AA42E78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416" y="1982230"/>
            <a:ext cx="3285984" cy="1910237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iagram</a:t>
            </a: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 and Table Metadata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439A7-C20B-4A38-B04D-DB5F93A82F20}"/>
              </a:ext>
            </a:extLst>
          </p:cNvPr>
          <p:cNvSpPr txBox="1"/>
          <p:nvPr/>
        </p:nvSpPr>
        <p:spPr>
          <a:xfrm>
            <a:off x="228600" y="930863"/>
            <a:ext cx="61398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*Tips: -- Right click the table and select “Table View” -&gt; “Modify Custom …”</a:t>
            </a:r>
          </a:p>
          <a:p>
            <a:r>
              <a:rPr lang="en-US" dirty="0"/>
              <a:t>          -- Add columns “Default Value” and “Description</a:t>
            </a:r>
          </a:p>
          <a:p>
            <a:r>
              <a:rPr lang="en-US" dirty="0"/>
              <a:t>          -- Right click the table and select “Table View” -&gt; “Custom”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44018-E391-47CB-A597-04251488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1828800"/>
            <a:ext cx="2590681" cy="216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B8B49-42F6-4EE1-8262-428610F39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2143987"/>
            <a:ext cx="2304928" cy="16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SQL: Student Daily Attendance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76A32-A116-4D84-96CA-5113ACB2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821796"/>
            <a:ext cx="2971800" cy="1903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888150-9D43-49E4-8F73-1B6396C5A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221943"/>
            <a:ext cx="2514600" cy="1347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40D894-FBBC-4F20-8468-13C08B59DD4D}"/>
              </a:ext>
            </a:extLst>
          </p:cNvPr>
          <p:cNvSpPr txBox="1"/>
          <p:nvPr/>
        </p:nvSpPr>
        <p:spPr>
          <a:xfrm>
            <a:off x="0" y="2895600"/>
            <a:ext cx="78822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SELECT</a:t>
            </a:r>
            <a:r>
              <a:rPr lang="en-US" sz="1200" dirty="0"/>
              <a:t> </a:t>
            </a:r>
            <a:r>
              <a:rPr lang="en-US" sz="1200" dirty="0" err="1"/>
              <a:t>S.StudentUSI</a:t>
            </a:r>
            <a:r>
              <a:rPr lang="en-US" sz="1200" dirty="0"/>
              <a:t>, </a:t>
            </a:r>
            <a:r>
              <a:rPr lang="en-US" sz="1200" dirty="0" err="1"/>
              <a:t>S.FirstName</a:t>
            </a:r>
            <a:r>
              <a:rPr lang="en-US" sz="1200" dirty="0"/>
              <a:t>, </a:t>
            </a:r>
            <a:r>
              <a:rPr lang="en-US" sz="1200" dirty="0" err="1"/>
              <a:t>S.LastSurname</a:t>
            </a:r>
            <a:r>
              <a:rPr lang="en-US" sz="1200" dirty="0"/>
              <a:t>, </a:t>
            </a:r>
            <a:r>
              <a:rPr lang="en-US" sz="1200" dirty="0" err="1"/>
              <a:t>SAET.CodeValue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FF0000"/>
                </a:solidFill>
              </a:rPr>
              <a:t>COUNT</a:t>
            </a:r>
            <a:r>
              <a:rPr lang="en-US" sz="1200" dirty="0"/>
              <a:t>(</a:t>
            </a:r>
            <a:r>
              <a:rPr lang="en-US" sz="1200" dirty="0" err="1"/>
              <a:t>ssae.EventDate</a:t>
            </a:r>
            <a:r>
              <a:rPr lang="en-US" sz="1200" dirty="0"/>
              <a:t>) as Absences</a:t>
            </a:r>
          </a:p>
          <a:p>
            <a:r>
              <a:rPr lang="en-US" sz="1200" b="1" dirty="0">
                <a:solidFill>
                  <a:srgbClr val="00B0F0"/>
                </a:solidFill>
              </a:rPr>
              <a:t>FROM</a:t>
            </a:r>
            <a:r>
              <a:rPr lang="en-US" sz="1200" dirty="0"/>
              <a:t> </a:t>
            </a:r>
            <a:r>
              <a:rPr lang="en-US" sz="1200" dirty="0" err="1"/>
              <a:t>edfi.Student</a:t>
            </a:r>
            <a:r>
              <a:rPr lang="en-US" sz="1200" dirty="0"/>
              <a:t> S</a:t>
            </a:r>
          </a:p>
          <a:p>
            <a:r>
              <a:rPr lang="en-US" sz="1200" dirty="0"/>
              <a:t>   LEFT JOIN </a:t>
            </a:r>
            <a:r>
              <a:rPr lang="en-US" sz="1200" dirty="0" err="1"/>
              <a:t>edfi.StudentSchoolAttendanceEvent</a:t>
            </a:r>
            <a:r>
              <a:rPr lang="en-US" sz="1200" dirty="0"/>
              <a:t> SSAE </a:t>
            </a:r>
            <a:r>
              <a:rPr lang="en-US" sz="1200" b="1" dirty="0">
                <a:solidFill>
                  <a:srgbClr val="00B0F0"/>
                </a:solidFill>
              </a:rPr>
              <a:t>on</a:t>
            </a:r>
            <a:r>
              <a:rPr lang="en-US" sz="1200" dirty="0"/>
              <a:t> </a:t>
            </a:r>
            <a:r>
              <a:rPr lang="en-US" sz="1200" dirty="0" err="1"/>
              <a:t>S.StudentUSI</a:t>
            </a:r>
            <a:r>
              <a:rPr lang="en-US" sz="1200" dirty="0"/>
              <a:t> = </a:t>
            </a:r>
            <a:r>
              <a:rPr lang="en-US" sz="1200" dirty="0" err="1"/>
              <a:t>SSAE.StudentUSI</a:t>
            </a:r>
            <a:endParaRPr lang="en-US" sz="1200" dirty="0"/>
          </a:p>
          <a:p>
            <a:r>
              <a:rPr lang="en-US" sz="1200" dirty="0"/>
              <a:t>   LEFT JOIN </a:t>
            </a:r>
            <a:r>
              <a:rPr lang="en-US" sz="1200" dirty="0" err="1"/>
              <a:t>edfi.Descriptor</a:t>
            </a:r>
            <a:r>
              <a:rPr lang="en-US" sz="1200" dirty="0"/>
              <a:t> SAET </a:t>
            </a:r>
            <a:r>
              <a:rPr lang="en-US" sz="1200" b="1" dirty="0">
                <a:solidFill>
                  <a:srgbClr val="00B0F0"/>
                </a:solidFill>
              </a:rPr>
              <a:t>on</a:t>
            </a:r>
            <a:r>
              <a:rPr lang="en-US" sz="1200" dirty="0"/>
              <a:t> </a:t>
            </a:r>
            <a:r>
              <a:rPr lang="en-US" sz="1200" dirty="0" err="1"/>
              <a:t>SSAE.AttendanceEventCategoryDescriptorId</a:t>
            </a:r>
            <a:r>
              <a:rPr lang="en-US" sz="1200" dirty="0"/>
              <a:t> = </a:t>
            </a:r>
            <a:r>
              <a:rPr lang="en-US" sz="1200" dirty="0" err="1"/>
              <a:t>SAET.DescriptorId</a:t>
            </a:r>
            <a:endParaRPr lang="en-US" sz="1200" dirty="0"/>
          </a:p>
          <a:p>
            <a:r>
              <a:rPr lang="en-US" sz="1200" b="1" dirty="0">
                <a:solidFill>
                  <a:srgbClr val="00B0F0"/>
                </a:solidFill>
              </a:rPr>
              <a:t>GROUP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B0F0"/>
                </a:solidFill>
              </a:rPr>
              <a:t>BY</a:t>
            </a:r>
            <a:r>
              <a:rPr lang="en-US" sz="1200" dirty="0"/>
              <a:t> </a:t>
            </a:r>
            <a:r>
              <a:rPr lang="en-US" sz="1200" dirty="0" err="1"/>
              <a:t>S.StudentUSI</a:t>
            </a:r>
            <a:r>
              <a:rPr lang="en-US" sz="1200" dirty="0"/>
              <a:t>, </a:t>
            </a:r>
            <a:r>
              <a:rPr lang="en-US" sz="1200" dirty="0" err="1"/>
              <a:t>S.FirstName</a:t>
            </a:r>
            <a:r>
              <a:rPr lang="en-US" sz="1200" dirty="0"/>
              <a:t>, </a:t>
            </a:r>
            <a:r>
              <a:rPr lang="en-US" sz="1200" dirty="0" err="1"/>
              <a:t>S.LastSurname</a:t>
            </a:r>
            <a:r>
              <a:rPr lang="en-US" sz="1200" dirty="0"/>
              <a:t>, </a:t>
            </a:r>
            <a:r>
              <a:rPr lang="en-US" sz="1200" dirty="0" err="1"/>
              <a:t>SAET.CodeValue</a:t>
            </a:r>
            <a:endParaRPr lang="en-US" sz="1200" dirty="0"/>
          </a:p>
          <a:p>
            <a:r>
              <a:rPr lang="en-US" sz="1200" b="1" dirty="0">
                <a:solidFill>
                  <a:srgbClr val="00B0F0"/>
                </a:solidFill>
              </a:rPr>
              <a:t>ORDER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B0F0"/>
                </a:solidFill>
              </a:rPr>
              <a:t>BY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COUNT</a:t>
            </a:r>
            <a:r>
              <a:rPr lang="en-US" sz="1200" dirty="0"/>
              <a:t>(</a:t>
            </a:r>
            <a:r>
              <a:rPr lang="en-US" sz="1200" dirty="0" err="1"/>
              <a:t>ssae.EventDate</a:t>
            </a:r>
            <a:r>
              <a:rPr lang="en-US" sz="1200" dirty="0"/>
              <a:t>) </a:t>
            </a:r>
            <a:r>
              <a:rPr lang="en-US" sz="1200" b="1" dirty="0">
                <a:solidFill>
                  <a:srgbClr val="00B0F0"/>
                </a:solidFill>
              </a:rPr>
              <a:t>desc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863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60A122-3354-4009-A005-CF447059D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441810"/>
            <a:ext cx="4712332" cy="2145579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Diagrams: Sharing Back to the Community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9D9978-B3EE-481B-8D44-2CBD9ACAB2E4}"/>
              </a:ext>
            </a:extLst>
          </p:cNvPr>
          <p:cNvSpPr txBox="1"/>
          <p:nvPr/>
        </p:nvSpPr>
        <p:spPr>
          <a:xfrm>
            <a:off x="381000" y="990600"/>
            <a:ext cx="648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*Tip: -- Use PowerShell script </a:t>
            </a:r>
            <a:r>
              <a:rPr lang="en-US" b="1" dirty="0">
                <a:solidFill>
                  <a:srgbClr val="00B0F0"/>
                </a:solidFill>
              </a:rPr>
              <a:t>Export SQL Diagrams.ps1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(not created by me)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       </a:t>
            </a:r>
            <a:r>
              <a:rPr lang="en-US" dirty="0"/>
              <a:t>-- Update connection string in the .ps1 file.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31901-1C5F-43E4-A590-91795193A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10" y="1693387"/>
            <a:ext cx="4724400" cy="1500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438303-51B5-42D9-BB0D-9126AE8206FD}"/>
              </a:ext>
            </a:extLst>
          </p:cNvPr>
          <p:cNvSpPr txBox="1"/>
          <p:nvPr/>
        </p:nvSpPr>
        <p:spPr>
          <a:xfrm>
            <a:off x="131963" y="4643129"/>
            <a:ext cx="7603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https://stackoverflow.com/questions/18246965/how-can-i-script-sql-server-database-diagrams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D4AF0-AC20-4A06-8D97-E4C111515C87}"/>
              </a:ext>
            </a:extLst>
          </p:cNvPr>
          <p:cNvSpPr txBox="1"/>
          <p:nvPr/>
        </p:nvSpPr>
        <p:spPr>
          <a:xfrm>
            <a:off x="164110" y="3587389"/>
            <a:ext cx="6333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*Gotchas: </a:t>
            </a:r>
          </a:p>
          <a:p>
            <a:r>
              <a:rPr lang="en-US" dirty="0"/>
              <a:t>You can run the SQL from the .ps1 in SSMS but it truncates the resulting text.</a:t>
            </a:r>
          </a:p>
          <a:p>
            <a:r>
              <a:rPr lang="en-US" dirty="0"/>
              <a:t>Use the PowerShell script to run the query copy output to the clipboard.</a:t>
            </a:r>
          </a:p>
        </p:txBody>
      </p:sp>
    </p:spTree>
    <p:extLst>
      <p:ext uri="{BB962C8B-B14F-4D97-AF65-F5344CB8AC3E}">
        <p14:creationId xmlns:p14="http://schemas.microsoft.com/office/powerpoint/2010/main" val="159354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Hacky data strategies: (Use at your own risk =)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849D-9B21-4CDA-86AB-33D02DDC7E9C}"/>
              </a:ext>
            </a:extLst>
          </p:cNvPr>
          <p:cNvSpPr txBox="1"/>
          <p:nvPr/>
        </p:nvSpPr>
        <p:spPr>
          <a:xfrm>
            <a:off x="349847" y="1295400"/>
            <a:ext cx="71487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Disclaimer:</a:t>
            </a:r>
            <a:r>
              <a:rPr lang="en-US" dirty="0"/>
              <a:t> The prescribed way of getting data into the Ed-Fi ODS is through the Ed-Fi ODS API.</a:t>
            </a:r>
          </a:p>
          <a:p>
            <a:endParaRPr lang="en-US" dirty="0"/>
          </a:p>
          <a:p>
            <a:pPr algn="ctr"/>
            <a:r>
              <a:rPr lang="en-US" sz="1800" b="1" dirty="0"/>
              <a:t>We strongly recommend that you do everything in your power make data flow through the API. Continue motivating your vendors to get Ed-Fi certified and push the data in from the Ed-Fi ODS API.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F11B8-3277-43FF-AFBA-F3C622A16930}"/>
              </a:ext>
            </a:extLst>
          </p:cNvPr>
          <p:cNvSpPr txBox="1"/>
          <p:nvPr/>
        </p:nvSpPr>
        <p:spPr>
          <a:xfrm>
            <a:off x="349847" y="3733800"/>
            <a:ext cx="5660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Haven said this: and if you are a doer like me. </a:t>
            </a:r>
          </a:p>
          <a:p>
            <a:r>
              <a:rPr lang="en-US" sz="1800" b="1" dirty="0"/>
              <a:t>Do everything it takes to help students' education!</a:t>
            </a:r>
          </a:p>
        </p:txBody>
      </p:sp>
    </p:spTree>
    <p:extLst>
      <p:ext uri="{BB962C8B-B14F-4D97-AF65-F5344CB8AC3E}">
        <p14:creationId xmlns:p14="http://schemas.microsoft.com/office/powerpoint/2010/main" val="2646472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688B0-549A-40C1-A580-EABBADD90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1399136"/>
            <a:ext cx="7772400" cy="2928117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Hacky data strategies: (Use at your own risk =)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849D-9B21-4CDA-86AB-33D02DDC7E9C}"/>
              </a:ext>
            </a:extLst>
          </p:cNvPr>
          <p:cNvSpPr txBox="1"/>
          <p:nvPr/>
        </p:nvSpPr>
        <p:spPr>
          <a:xfrm>
            <a:off x="338400" y="828940"/>
            <a:ext cx="7257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Excel generate my SQL! (File: </a:t>
            </a:r>
            <a:r>
              <a:rPr lang="en-US" b="1" dirty="0">
                <a:solidFill>
                  <a:srgbClr val="00B0F0"/>
                </a:solidFill>
              </a:rPr>
              <a:t>Programs and Student Assoc SQL Generator.xlsx</a:t>
            </a:r>
            <a:r>
              <a:rPr lang="en-US" dirty="0"/>
              <a:t>)</a:t>
            </a:r>
          </a:p>
          <a:p>
            <a:r>
              <a:rPr lang="en-US" dirty="0"/>
              <a:t>       Strategy best used when a vendor gives us CSVs</a:t>
            </a:r>
          </a:p>
        </p:txBody>
      </p:sp>
    </p:spTree>
    <p:extLst>
      <p:ext uri="{BB962C8B-B14F-4D97-AF65-F5344CB8AC3E}">
        <p14:creationId xmlns:p14="http://schemas.microsoft.com/office/powerpoint/2010/main" val="17208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Hacky data strategies: (Use at your own risk =)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849D-9B21-4CDA-86AB-33D02DDC7E9C}"/>
              </a:ext>
            </a:extLst>
          </p:cNvPr>
          <p:cNvSpPr txBox="1"/>
          <p:nvPr/>
        </p:nvSpPr>
        <p:spPr>
          <a:xfrm>
            <a:off x="533400" y="828940"/>
            <a:ext cx="23038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SQL generate my SQL!</a:t>
            </a:r>
          </a:p>
          <a:p>
            <a:endParaRPr lang="en-US" dirty="0"/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697C9-B4DE-4788-8E9F-9BEC9865A6CA}"/>
              </a:ext>
            </a:extLst>
          </p:cNvPr>
          <p:cNvSpPr txBox="1"/>
          <p:nvPr/>
        </p:nvSpPr>
        <p:spPr>
          <a:xfrm>
            <a:off x="252393" y="1285696"/>
            <a:ext cx="75200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SELECT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'INSERT INTO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edfi.Program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EducationOrganizationId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ProgramName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ProgramTypeDescriptorId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) values (‘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CONVERT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 err="1">
                <a:solidFill>
                  <a:srgbClr val="00B0F0"/>
                </a:solidFill>
              </a:rPr>
              <a:t>nvarchar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en-US" sz="1200" dirty="0" err="1">
                <a:solidFill>
                  <a:schemeClr val="tx1"/>
                </a:solidFill>
              </a:rPr>
              <a:t>EducationOrganizationId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 +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','''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ProgramName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''',’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CONVERT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 err="1">
                <a:solidFill>
                  <a:srgbClr val="00B0F0"/>
                </a:solidFill>
              </a:rPr>
              <a:t>nvarchar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en-US" sz="1200" dirty="0" err="1">
                <a:solidFill>
                  <a:schemeClr val="tx1"/>
                </a:solidFill>
              </a:rPr>
              <a:t>ProgramTypeDescriptorId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 +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');’ </a:t>
            </a:r>
          </a:p>
          <a:p>
            <a:r>
              <a:rPr lang="en-US" sz="1200" dirty="0"/>
              <a:t>as </a:t>
            </a:r>
            <a:r>
              <a:rPr lang="en-US" sz="1200" dirty="0" err="1"/>
              <a:t>SqlStatement</a:t>
            </a:r>
            <a:r>
              <a:rPr lang="en-US" sz="1200" dirty="0"/>
              <a:t>  </a:t>
            </a:r>
            <a:r>
              <a:rPr lang="en-US" sz="1200" b="1" dirty="0">
                <a:solidFill>
                  <a:srgbClr val="00B0F0"/>
                </a:solidFill>
              </a:rPr>
              <a:t>FROM</a:t>
            </a:r>
            <a:r>
              <a:rPr lang="en-US" sz="1200" dirty="0"/>
              <a:t> </a:t>
            </a:r>
            <a:r>
              <a:rPr lang="en-US" sz="1200" dirty="0" err="1"/>
              <a:t>edfi.Program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-- Instead of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</a:rPr>
              <a:t>edfi.Program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 you would use whatever you need from your source Db.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65348-D7C5-47C5-A428-0777AE25E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604510"/>
            <a:ext cx="5410200" cy="18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9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Hacky data strategies: (Use at your own risk =)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849D-9B21-4CDA-86AB-33D02DDC7E9C}"/>
              </a:ext>
            </a:extLst>
          </p:cNvPr>
          <p:cNvSpPr txBox="1"/>
          <p:nvPr/>
        </p:nvSpPr>
        <p:spPr>
          <a:xfrm>
            <a:off x="533400" y="828940"/>
            <a:ext cx="61029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SQL do the magic! (</a:t>
            </a:r>
            <a:r>
              <a:rPr lang="en-US" b="1" dirty="0">
                <a:solidFill>
                  <a:srgbClr val="00B0F0"/>
                </a:solidFill>
              </a:rPr>
              <a:t>SELECT INSERT</a:t>
            </a:r>
            <a:r>
              <a:rPr lang="en-US" dirty="0"/>
              <a:t>)</a:t>
            </a:r>
          </a:p>
          <a:p>
            <a:r>
              <a:rPr lang="en-US" dirty="0"/>
              <a:t>    Use when the Db is on the same server or you can do a linked database.</a:t>
            </a:r>
          </a:p>
          <a:p>
            <a:endParaRPr lang="en-US" dirty="0"/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697C9-B4DE-4788-8E9F-9BEC9865A6CA}"/>
              </a:ext>
            </a:extLst>
          </p:cNvPr>
          <p:cNvSpPr txBox="1"/>
          <p:nvPr/>
        </p:nvSpPr>
        <p:spPr>
          <a:xfrm>
            <a:off x="409045" y="1795438"/>
            <a:ext cx="7127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INSERT INTO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[</a:t>
            </a:r>
            <a:r>
              <a:rPr lang="en-US" dirty="0" err="1"/>
              <a:t>destinationServer</a:t>
            </a:r>
            <a:r>
              <a:rPr lang="en-US" dirty="0"/>
              <a:t>].[</a:t>
            </a:r>
            <a:r>
              <a:rPr lang="en-US" dirty="0" err="1"/>
              <a:t>destination_dbName</a:t>
            </a:r>
            <a:r>
              <a:rPr lang="en-US" dirty="0"/>
              <a:t>].[</a:t>
            </a:r>
            <a:r>
              <a:rPr lang="en-US" dirty="0" err="1"/>
              <a:t>edfi</a:t>
            </a:r>
            <a:r>
              <a:rPr lang="en-US" dirty="0"/>
              <a:t>].[Program] 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/>
              <a:t>EducationOrganizationId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/>
              <a:t>ProgramName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/>
              <a:t>ProgramTypeDescriptorId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 </a:t>
            </a:r>
          </a:p>
          <a:p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column1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column2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column3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00B0F0"/>
                </a:solidFill>
              </a:rPr>
              <a:t>FROM</a:t>
            </a:r>
            <a:r>
              <a:rPr lang="en-US" dirty="0"/>
              <a:t> [</a:t>
            </a:r>
            <a:r>
              <a:rPr lang="en-US" dirty="0" err="1"/>
              <a:t>sourceServer</a:t>
            </a:r>
            <a:r>
              <a:rPr lang="en-US" dirty="0"/>
              <a:t>].[</a:t>
            </a:r>
            <a:r>
              <a:rPr lang="en-US" dirty="0" err="1"/>
              <a:t>source_dbName</a:t>
            </a:r>
            <a:r>
              <a:rPr lang="en-US" dirty="0"/>
              <a:t>].[schema].[table] </a:t>
            </a:r>
            <a:r>
              <a:rPr lang="en-US" b="1" dirty="0">
                <a:solidFill>
                  <a:srgbClr val="00B0F0"/>
                </a:solidFill>
              </a:rPr>
              <a:t>WHERE</a:t>
            </a:r>
            <a:r>
              <a:rPr lang="en-US" dirty="0"/>
              <a:t> condition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--And you can get more elaborate by joining all tables you need in the secondary select.</a:t>
            </a:r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2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Image result for Oracle odi logo">
            <a:extLst>
              <a:ext uri="{FF2B5EF4-FFF2-40B4-BE49-F238E27FC236}">
                <a16:creationId xmlns:a16="http://schemas.microsoft.com/office/drawing/2014/main" id="{DEDCF98C-7BB9-4BED-A37A-CC22B70B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3" y="2762544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tatic1.squarespace.com/static/52d1b75de4b0ed895b7e7de9/t/569fac6cd82d5ea9203061ca/1453304942384/?format=1000w">
            <a:extLst>
              <a:ext uri="{FF2B5EF4-FFF2-40B4-BE49-F238E27FC236}">
                <a16:creationId xmlns:a16="http://schemas.microsoft.com/office/drawing/2014/main" id="{DFBC8628-BCDD-4583-8A21-F320ACA5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2239346"/>
            <a:ext cx="3240795" cy="16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Shape 1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6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Not Hacky Data Strategy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849D-9B21-4CDA-86AB-33D02DDC7E9C}"/>
              </a:ext>
            </a:extLst>
          </p:cNvPr>
          <p:cNvSpPr txBox="1"/>
          <p:nvPr/>
        </p:nvSpPr>
        <p:spPr>
          <a:xfrm>
            <a:off x="533400" y="828940"/>
            <a:ext cx="73148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Industry standard ETL software (</a:t>
            </a:r>
            <a:r>
              <a:rPr lang="en-US" b="1" dirty="0">
                <a:solidFill>
                  <a:srgbClr val="00B0F0"/>
                </a:solidFill>
              </a:rPr>
              <a:t>Extract Transform and Load</a:t>
            </a:r>
            <a:r>
              <a:rPr lang="en-US" dirty="0"/>
              <a:t>)</a:t>
            </a:r>
          </a:p>
          <a:p>
            <a:r>
              <a:rPr lang="en-US" dirty="0"/>
              <a:t>    Use form complex logic of extracting from a source database, transforming and loading </a:t>
            </a:r>
          </a:p>
          <a:p>
            <a:r>
              <a:rPr lang="en-US" dirty="0"/>
              <a:t>    into destination database.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076" name="Picture 4" descr="Image result for ssis logo">
            <a:extLst>
              <a:ext uri="{FF2B5EF4-FFF2-40B4-BE49-F238E27FC236}">
                <a16:creationId xmlns:a16="http://schemas.microsoft.com/office/drawing/2014/main" id="{5A79A396-0C0C-44BF-A141-CDC93A2CA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089"/>
            <a:ext cx="1902705" cy="106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azurecomcdn.azureedge.net/cvt-2e71b89d22316232ec9efc386b43d05250c2b55c2b1b5a89f0ebd252f6a91e5a/images/page/services/data-factory/img-valprop2.jpg">
            <a:extLst>
              <a:ext uri="{FF2B5EF4-FFF2-40B4-BE49-F238E27FC236}">
                <a16:creationId xmlns:a16="http://schemas.microsoft.com/office/drawing/2014/main" id="{3686DAEA-A473-4710-B42C-B3407AC9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97" y="1526972"/>
            <a:ext cx="3505200" cy="197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azure etl logo">
            <a:extLst>
              <a:ext uri="{FF2B5EF4-FFF2-40B4-BE49-F238E27FC236}">
                <a16:creationId xmlns:a16="http://schemas.microsoft.com/office/drawing/2014/main" id="{AD9E1CBC-E611-488B-BACE-E4C1777A5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49" y="1878846"/>
            <a:ext cx="1341153" cy="1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72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04800" y="7620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Whatever it takes to make it happen!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1CEAFE-0320-4C8A-AA6C-0AE9BBC005D2}"/>
              </a:ext>
            </a:extLst>
          </p:cNvPr>
          <p:cNvSpPr txBox="1"/>
          <p:nvPr/>
        </p:nvSpPr>
        <p:spPr>
          <a:xfrm>
            <a:off x="76200" y="685800"/>
            <a:ext cx="3962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Tips and Tricks Agenda: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Prerequisites</a:t>
            </a:r>
            <a:r>
              <a:rPr lang="en-US" dirty="0"/>
              <a:t> – What you will need.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dirty="0"/>
              <a:t>Install: SSMS – </a:t>
            </a:r>
            <a:r>
              <a:rPr lang="en-US" dirty="0" err="1"/>
              <a:t>Sql</a:t>
            </a:r>
            <a:r>
              <a:rPr lang="en-US" dirty="0"/>
              <a:t> Server Management Studio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dirty="0"/>
              <a:t>Download and Restore Ed-Fi ODS Db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Finding Tables by Educational Domain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dirty="0"/>
              <a:t>3 handy SQLs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Diagrams are the treasure maps of databases. (Find the X)</a:t>
            </a:r>
          </a:p>
          <a:p>
            <a:pPr marL="457200" lvl="8" indent="-228600">
              <a:buFont typeface="Arial" panose="020B0604020202020204" pitchFamily="34" charset="0"/>
              <a:buChar char="•"/>
            </a:pPr>
            <a:r>
              <a:rPr lang="en-US" dirty="0"/>
              <a:t>SSMS – </a:t>
            </a:r>
            <a:r>
              <a:rPr lang="en-US" dirty="0" err="1"/>
              <a:t>Sql</a:t>
            </a:r>
            <a:r>
              <a:rPr lang="en-US" dirty="0"/>
              <a:t> Server Management Studio</a:t>
            </a:r>
          </a:p>
          <a:p>
            <a:pPr marL="457200" lvl="8" indent="-228600">
              <a:buFont typeface="Arial" panose="020B0604020202020204" pitchFamily="34" charset="0"/>
              <a:buChar char="•"/>
            </a:pPr>
            <a:r>
              <a:rPr lang="en-US" dirty="0"/>
              <a:t>Create Diagrams</a:t>
            </a:r>
          </a:p>
          <a:p>
            <a:pPr marL="457200" lvl="8" indent="-228600">
              <a:buFont typeface="Arial" panose="020B0604020202020204" pitchFamily="34" charset="0"/>
              <a:buChar char="•"/>
            </a:pPr>
            <a:r>
              <a:rPr lang="en-US" dirty="0"/>
              <a:t>Add Related Tables</a:t>
            </a:r>
          </a:p>
          <a:p>
            <a:pPr marL="457200" lvl="8" indent="-228600">
              <a:buFont typeface="Arial" panose="020B0604020202020204" pitchFamily="34" charset="0"/>
              <a:buChar char="•"/>
            </a:pPr>
            <a:r>
              <a:rPr lang="en-US" dirty="0"/>
              <a:t>Foreign Keys and Joins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718350-E984-4019-B0D2-1C79FBE8407A}"/>
              </a:ext>
            </a:extLst>
          </p:cNvPr>
          <p:cNvSpPr txBox="1"/>
          <p:nvPr/>
        </p:nvSpPr>
        <p:spPr>
          <a:xfrm>
            <a:off x="3996690" y="1119653"/>
            <a:ext cx="36995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Sharing diagrams to the community. (Git, PowerShell and SQL)</a:t>
            </a:r>
          </a:p>
          <a:p>
            <a:pPr marL="457200" lvl="8" indent="-228600">
              <a:buFont typeface="Arial" panose="020B0604020202020204" pitchFamily="34" charset="0"/>
              <a:buChar char="•"/>
            </a:pPr>
            <a:r>
              <a:rPr lang="en-US" dirty="0"/>
              <a:t>Git repo: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dirty="0"/>
              <a:t>Hacky data strategies: </a:t>
            </a:r>
            <a:r>
              <a:rPr lang="en-US" b="1" dirty="0"/>
              <a:t>(Use at your own risk =)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Excel that generates SQL statements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SQL that generates SQL statements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Linked Servers and Inter Db queries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Professional ETL tool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4"/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390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dirty="0"/>
              <a:t>Prerequisites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What you will need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C0559-0CEA-4E22-9E02-68ABCA9F401F}"/>
              </a:ext>
            </a:extLst>
          </p:cNvPr>
          <p:cNvSpPr txBox="1"/>
          <p:nvPr/>
        </p:nvSpPr>
        <p:spPr>
          <a:xfrm>
            <a:off x="76201" y="1219200"/>
            <a:ext cx="755027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Download files</a:t>
            </a:r>
            <a:r>
              <a:rPr lang="en-US" dirty="0"/>
              <a:t> in my </a:t>
            </a:r>
            <a:r>
              <a:rPr lang="en-US" dirty="0" err="1"/>
              <a:t>github</a:t>
            </a:r>
            <a:r>
              <a:rPr lang="en-US" dirty="0"/>
              <a:t> repo. </a:t>
            </a:r>
            <a:r>
              <a:rPr lang="en-US" sz="1200" dirty="0">
                <a:solidFill>
                  <a:srgbClr val="00B0F0"/>
                </a:solidFill>
              </a:rPr>
              <a:t>(</a:t>
            </a:r>
            <a:r>
              <a:rPr lang="en-US" sz="12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https://github.com/dougloyo/Dougs-Ed-Fi-Tips-and-Tricks</a:t>
            </a:r>
            <a:r>
              <a:rPr lang="en-US" sz="1200" dirty="0">
                <a:solidFill>
                  <a:srgbClr val="00B0F0"/>
                </a:solidFill>
              </a:rPr>
              <a:t>)</a:t>
            </a:r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Install SSMS:</a:t>
            </a:r>
            <a:r>
              <a:rPr lang="en-US" dirty="0"/>
              <a:t> SQL Server Management Studio                         </a:t>
            </a:r>
            <a:r>
              <a:rPr lang="en-US" sz="1200" dirty="0">
                <a:solidFill>
                  <a:srgbClr val="00B0F0"/>
                </a:solidFill>
              </a:rPr>
              <a:t>(</a:t>
            </a:r>
            <a:r>
              <a:rPr lang="en-US" sz="12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https://docs.microsoft.com/en-us/sql/ssms/download-sql-server-management-studio-ssms</a:t>
            </a:r>
            <a:r>
              <a:rPr lang="en-US" sz="1200" dirty="0">
                <a:solidFill>
                  <a:srgbClr val="00B0F0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1100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Download an Ed-Fi ODS</a:t>
            </a:r>
            <a:r>
              <a:rPr lang="en-US" dirty="0"/>
              <a:t>              		           	 		   </a:t>
            </a:r>
            <a:r>
              <a:rPr lang="en-US" sz="1200" dirty="0">
                <a:solidFill>
                  <a:srgbClr val="00B0F0"/>
                </a:solidFill>
              </a:rPr>
              <a:t>(</a:t>
            </a:r>
            <a:r>
              <a:rPr lang="en-US" sz="1200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https://s3-us-west-2.amazonaws.com/edfidata/ETL+Development/EdFi_Glendale_v31-20190116.7z</a:t>
            </a:r>
            <a:r>
              <a:rPr lang="en-US" sz="1200" dirty="0">
                <a:solidFill>
                  <a:srgbClr val="00B0F0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Restore the Ed-Fi ODS</a:t>
            </a:r>
            <a:r>
              <a:rPr lang="en-US" dirty="0"/>
              <a:t> on your test server or local machine.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Ensure everything is good</a:t>
            </a:r>
            <a:r>
              <a:rPr lang="en-US" dirty="0"/>
              <a:t> with diagram creation. (Look at know issues and fixes)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8535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Restoring the Ed-Fi ODS 1/3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3AC5AA-CF83-444C-A592-29B8083CC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90"/>
          <a:stretch/>
        </p:blipFill>
        <p:spPr>
          <a:xfrm>
            <a:off x="457200" y="1266825"/>
            <a:ext cx="2438400" cy="2506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E84044-B853-40EE-A18E-26577D7F5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1273969"/>
            <a:ext cx="4114800" cy="2403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AF33A0-AB38-4942-81E8-A178C4ED747B}"/>
              </a:ext>
            </a:extLst>
          </p:cNvPr>
          <p:cNvSpPr txBox="1"/>
          <p:nvPr/>
        </p:nvSpPr>
        <p:spPr>
          <a:xfrm>
            <a:off x="0" y="828940"/>
            <a:ext cx="3573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Open SSMS, select “Restore Database”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852D1A-FC3C-4AEB-8DD5-DF6982EE8B48}"/>
              </a:ext>
            </a:extLst>
          </p:cNvPr>
          <p:cNvSpPr txBox="1"/>
          <p:nvPr/>
        </p:nvSpPr>
        <p:spPr>
          <a:xfrm>
            <a:off x="3874362" y="828940"/>
            <a:ext cx="3071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Select Device then Browse for file</a:t>
            </a:r>
          </a:p>
        </p:txBody>
      </p:sp>
    </p:spTree>
    <p:extLst>
      <p:ext uri="{BB962C8B-B14F-4D97-AF65-F5344CB8AC3E}">
        <p14:creationId xmlns:p14="http://schemas.microsoft.com/office/powerpoint/2010/main" val="91100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04800" y="22860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Restoring the Ed-Fi ODS 2/3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52131-85A8-42D9-94D7-785A49D0C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295400"/>
            <a:ext cx="3043090" cy="2262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4CCF5-01F0-4743-983B-7238E7DCF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295400"/>
            <a:ext cx="3043090" cy="2234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888043-1A6B-4BA5-8B8F-40F9782823DE}"/>
              </a:ext>
            </a:extLst>
          </p:cNvPr>
          <p:cNvSpPr txBox="1"/>
          <p:nvPr/>
        </p:nvSpPr>
        <p:spPr>
          <a:xfrm>
            <a:off x="1479306" y="91291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Click 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9EA76-505A-4259-BF13-C7206B865550}"/>
              </a:ext>
            </a:extLst>
          </p:cNvPr>
          <p:cNvSpPr txBox="1"/>
          <p:nvPr/>
        </p:nvSpPr>
        <p:spPr>
          <a:xfrm>
            <a:off x="4422711" y="879130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Select *.bac file. Click OK</a:t>
            </a:r>
          </a:p>
        </p:txBody>
      </p:sp>
    </p:spTree>
    <p:extLst>
      <p:ext uri="{BB962C8B-B14F-4D97-AF65-F5344CB8AC3E}">
        <p14:creationId xmlns:p14="http://schemas.microsoft.com/office/powerpoint/2010/main" val="285998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04800" y="22860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Restoring the Ed-Fi ODS 3/3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F92BD-7E59-4608-B463-08320C3F0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24000"/>
            <a:ext cx="3505200" cy="2060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DA25-F648-47C2-92FF-BB45C31CE750}"/>
              </a:ext>
            </a:extLst>
          </p:cNvPr>
          <p:cNvSpPr txBox="1"/>
          <p:nvPr/>
        </p:nvSpPr>
        <p:spPr>
          <a:xfrm>
            <a:off x="826191" y="1171847"/>
            <a:ext cx="2614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 Success Message. Click 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193E6-DA5F-4146-8E47-1C8AE771A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689045"/>
            <a:ext cx="3304105" cy="17301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44AF6A-5806-467F-9D98-0BF64B113928}"/>
              </a:ext>
            </a:extLst>
          </p:cNvPr>
          <p:cNvSpPr txBox="1"/>
          <p:nvPr/>
        </p:nvSpPr>
        <p:spPr>
          <a:xfrm>
            <a:off x="5014139" y="1171846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6) View Db in tree.</a:t>
            </a:r>
          </a:p>
        </p:txBody>
      </p:sp>
    </p:spTree>
    <p:extLst>
      <p:ext uri="{BB962C8B-B14F-4D97-AF65-F5344CB8AC3E}">
        <p14:creationId xmlns:p14="http://schemas.microsoft.com/office/powerpoint/2010/main" val="127981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04800" y="75989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dirty="0"/>
              <a:t>Finding Tables by Educational Domain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0DA25-F648-47C2-92FF-BB45C31CE750}"/>
              </a:ext>
            </a:extLst>
          </p:cNvPr>
          <p:cNvSpPr txBox="1"/>
          <p:nvPr/>
        </p:nvSpPr>
        <p:spPr>
          <a:xfrm>
            <a:off x="35737" y="2305364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 useful </a:t>
            </a:r>
            <a:r>
              <a:rPr lang="en-US" b="1" dirty="0" err="1"/>
              <a:t>sql</a:t>
            </a:r>
            <a:r>
              <a:rPr lang="en-US" b="1" dirty="0"/>
              <a:t>: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244B9-979F-464B-A3B8-70F66FCC4BD6}"/>
              </a:ext>
            </a:extLst>
          </p:cNvPr>
          <p:cNvSpPr txBox="1"/>
          <p:nvPr/>
        </p:nvSpPr>
        <p:spPr>
          <a:xfrm>
            <a:off x="1371600" y="581815"/>
            <a:ext cx="7086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/*Search all tables with name like*/</a:t>
            </a:r>
          </a:p>
          <a:p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  <a:p>
            <a:r>
              <a:rPr lang="en-US" b="1" dirty="0">
                <a:solidFill>
                  <a:srgbClr val="00B0F0"/>
                </a:solidFill>
              </a:rPr>
              <a:t>FROM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INFORMATION_SCHEMA.TABLES</a:t>
            </a:r>
          </a:p>
          <a:p>
            <a:r>
              <a:rPr lang="en-US" b="1" dirty="0">
                <a:solidFill>
                  <a:srgbClr val="00B0F0"/>
                </a:solidFill>
              </a:rPr>
              <a:t>WHERE</a:t>
            </a:r>
            <a:r>
              <a:rPr lang="en-US" dirty="0"/>
              <a:t> TABLE_TYPE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'BASE TABLE’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en-US" dirty="0"/>
              <a:t> TABLE_CATALOG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'EdFi_Glendale_v31’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dirty="0"/>
              <a:t>TABLE_NAME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like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'%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atten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%'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/*Search columns*/</a:t>
            </a:r>
          </a:p>
          <a:p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 c.name  </a:t>
            </a:r>
            <a:r>
              <a:rPr lang="en-US" b="1" dirty="0">
                <a:solidFill>
                  <a:srgbClr val="00B0F0"/>
                </a:solidFill>
              </a:rPr>
              <a:t>AS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ColumnName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</a:t>
            </a:r>
            <a:r>
              <a:rPr lang="en-US" dirty="0"/>
              <a:t>, t.name </a:t>
            </a:r>
            <a:r>
              <a:rPr lang="en-US" b="1" dirty="0">
                <a:solidFill>
                  <a:srgbClr val="00B0F0"/>
                </a:solidFill>
              </a:rPr>
              <a:t>AS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'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TableName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</a:t>
            </a:r>
          </a:p>
          <a:p>
            <a:r>
              <a:rPr lang="en-US" b="1" dirty="0">
                <a:solidFill>
                  <a:srgbClr val="00B0F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sys.columns</a:t>
            </a:r>
            <a:r>
              <a:rPr lang="en-US" dirty="0"/>
              <a:t> c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JOIN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sys.tables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</a:t>
            </a:r>
            <a:r>
              <a:rPr lang="en-US" dirty="0"/>
              <a:t>t  </a:t>
            </a:r>
            <a:r>
              <a:rPr lang="en-US" b="1" dirty="0">
                <a:solidFill>
                  <a:srgbClr val="00B0F0"/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c.object_id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t.object_id</a:t>
            </a:r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WHERE</a:t>
            </a:r>
            <a:r>
              <a:rPr lang="en-US" dirty="0"/>
              <a:t> c.name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like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'%instructional%'</a:t>
            </a:r>
          </a:p>
          <a:p>
            <a:r>
              <a:rPr lang="en-US" b="1" dirty="0">
                <a:solidFill>
                  <a:srgbClr val="00B0F0"/>
                </a:solidFill>
              </a:rPr>
              <a:t>ORDER BY </a:t>
            </a:r>
            <a:r>
              <a:rPr lang="en-US" dirty="0" err="1"/>
              <a:t>TableName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/>
              <a:t>ColumnName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/*Search Descriptors*/</a:t>
            </a:r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 FROM </a:t>
            </a:r>
            <a:r>
              <a:rPr lang="en-US" dirty="0" err="1"/>
              <a:t>edfi.Descriptor</a:t>
            </a:r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WHERE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--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CodeValue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like '%Abs%'</a:t>
            </a:r>
          </a:p>
          <a:p>
            <a:r>
              <a:rPr lang="en-US" b="1" dirty="0">
                <a:solidFill>
                  <a:srgbClr val="00B0F0"/>
                </a:solidFill>
              </a:rPr>
              <a:t>Namespace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like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'%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AttendanceEventCategoryDescriptor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%'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6776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42B65-A70D-4EE8-9E02-B527C921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309" y="1168994"/>
            <a:ext cx="4797162" cy="2945805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algn="ctr"/>
            <a:r>
              <a:rPr lang="en-US" sz="2400" dirty="0"/>
              <a:t>Diagrams are the treasure maps of databases. </a:t>
            </a:r>
          </a:p>
          <a:p>
            <a:pPr algn="ctr"/>
            <a:r>
              <a:rPr lang="en-US" sz="2400" dirty="0"/>
              <a:t>(Find the X)</a:t>
            </a:r>
            <a:endParaRPr lang="en-US" sz="2800" dirty="0"/>
          </a:p>
        </p:txBody>
      </p:sp>
      <p:pic>
        <p:nvPicPr>
          <p:cNvPr id="1026" name="Picture 2" descr="https://i.etsystatic.com/6668580/r/il/ea425d/670046642/il_fullxfull.670046642_2hwq.jpg">
            <a:extLst>
              <a:ext uri="{FF2B5EF4-FFF2-40B4-BE49-F238E27FC236}">
                <a16:creationId xmlns:a16="http://schemas.microsoft.com/office/drawing/2014/main" id="{81CCFA6E-02BE-4E5C-882E-30C79E4CF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 t="5570" r="2128" b="27660"/>
          <a:stretch/>
        </p:blipFill>
        <p:spPr bwMode="auto">
          <a:xfrm>
            <a:off x="381000" y="1647273"/>
            <a:ext cx="2260827" cy="15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232410" y="12997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Diagraming Known Issues and Fixes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B3275E-B3EB-4196-9A66-3B91F0B34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25540"/>
            <a:ext cx="5943600" cy="1210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9512A6-011C-4416-A420-352B82EF0884}"/>
              </a:ext>
            </a:extLst>
          </p:cNvPr>
          <p:cNvSpPr txBox="1"/>
          <p:nvPr/>
        </p:nvSpPr>
        <p:spPr>
          <a:xfrm>
            <a:off x="304800" y="685800"/>
            <a:ext cx="7502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Error: cannot execute as the database principal because the principal </a:t>
            </a:r>
            <a:r>
              <a:rPr lang="en-US" dirty="0" err="1"/>
              <a:t>dbo</a:t>
            </a:r>
            <a:r>
              <a:rPr lang="en-US" dirty="0"/>
              <a:t> does not exist</a:t>
            </a:r>
          </a:p>
          <a:p>
            <a:r>
              <a:rPr lang="en-US" dirty="0"/>
              <a:t>    Resolution: </a:t>
            </a:r>
            <a:r>
              <a:rPr lang="en-US" b="1" dirty="0">
                <a:solidFill>
                  <a:srgbClr val="00B0F0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YourDatabaseName</a:t>
            </a:r>
            <a:r>
              <a:rPr lang="en-US" dirty="0">
                <a:solidFill>
                  <a:schemeClr val="tx1"/>
                </a:solidFill>
              </a:rPr>
              <a:t>]</a:t>
            </a:r>
            <a:r>
              <a:rPr lang="en-US" b="1" dirty="0">
                <a:solidFill>
                  <a:srgbClr val="00B0F0"/>
                </a:solidFill>
              </a:rPr>
              <a:t> EXEC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sp_changedbowner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'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’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18726-5BE8-4BB7-99FB-7F5852A3CE87}"/>
              </a:ext>
            </a:extLst>
          </p:cNvPr>
          <p:cNvSpPr txBox="1"/>
          <p:nvPr/>
        </p:nvSpPr>
        <p:spPr>
          <a:xfrm>
            <a:off x="304800" y="2784327"/>
            <a:ext cx="7577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Info: </a:t>
            </a:r>
            <a:r>
              <a:rPr lang="en-US" sz="1100" dirty="0"/>
              <a:t>This database does not have one or more of the support objects required to use database diagramming. </a:t>
            </a:r>
            <a:r>
              <a:rPr lang="en-US" dirty="0"/>
              <a:t> </a:t>
            </a:r>
          </a:p>
          <a:p>
            <a:r>
              <a:rPr lang="en-US" dirty="0"/>
              <a:t>    Do you wish to create them? Resolution: </a:t>
            </a:r>
            <a:r>
              <a:rPr lang="en-US" b="1" dirty="0">
                <a:solidFill>
                  <a:srgbClr val="00B0F0"/>
                </a:solidFill>
              </a:rPr>
              <a:t>Click Yes.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AE2BE-3718-40A0-8DD5-3310B7EA0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455103"/>
            <a:ext cx="5410200" cy="9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plate">
  <a:themeElements>
    <a:clrScheme name="MSDF Color Palette">
      <a:dk1>
        <a:srgbClr val="4E4E4E"/>
      </a:dk1>
      <a:lt1>
        <a:srgbClr val="FFFFFF"/>
      </a:lt1>
      <a:dk2>
        <a:srgbClr val="000000"/>
      </a:dk2>
      <a:lt2>
        <a:srgbClr val="D1D1D1"/>
      </a:lt2>
      <a:accent1>
        <a:srgbClr val="009AA6"/>
      </a:accent1>
      <a:accent2>
        <a:srgbClr val="DC1B57"/>
      </a:accent2>
      <a:accent3>
        <a:srgbClr val="FF9725"/>
      </a:accent3>
      <a:accent4>
        <a:srgbClr val="FDC82F"/>
      </a:accent4>
      <a:accent5>
        <a:srgbClr val="552B8A"/>
      </a:accent5>
      <a:accent6>
        <a:srgbClr val="0066B2"/>
      </a:accent6>
      <a:hlink>
        <a:srgbClr val="009BAC"/>
      </a:hlink>
      <a:folHlink>
        <a:srgbClr val="552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13674</TotalTime>
  <Words>1066</Words>
  <Application>Microsoft Office PowerPoint</Application>
  <PresentationFormat>Custom</PresentationFormat>
  <Paragraphs>149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Arial</vt:lpstr>
      <vt:lpstr>Oswald</vt:lpstr>
      <vt:lpstr>Trebuchet MS</vt:lpstr>
      <vt:lpstr>Montserrat</vt:lpstr>
      <vt:lpstr>Office Theme</vt:lpstr>
      <vt:lpstr>1_template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Silvia Brunet-Jones</dc:creator>
  <cp:lastModifiedBy>Pul_se</cp:lastModifiedBy>
  <cp:revision>43</cp:revision>
  <dcterms:modified xsi:type="dcterms:W3CDTF">2019-07-17T17:50:59Z</dcterms:modified>
</cp:coreProperties>
</file>